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 snapToObjects="1">
      <p:cViewPr varScale="1">
        <p:scale>
          <a:sx n="31" d="100"/>
          <a:sy n="31" d="100"/>
        </p:scale>
        <p:origin x="2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13"/>
          </p:nvPr>
        </p:nvSpPr>
        <p:spPr>
          <a:xfrm>
            <a:off x="12192000" y="0"/>
            <a:ext cx="12192000" cy="6832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14"/>
          </p:nvPr>
        </p:nvSpPr>
        <p:spPr>
          <a:xfrm>
            <a:off x="12192000" y="6896100"/>
            <a:ext cx="12192000" cy="6819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15"/>
          </p:nvPr>
        </p:nvSpPr>
        <p:spPr>
          <a:xfrm>
            <a:off x="0" y="0"/>
            <a:ext cx="121285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15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13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14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15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>
            <a:spLocks noGrp="1"/>
          </p:cNvSpPr>
          <p:nvPr>
            <p:ph type="body" sz="quarter" idx="14"/>
          </p:nvPr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0287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199" y="609600"/>
            <a:ext cx="553196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1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sz="half" idx="14"/>
          </p:nvPr>
        </p:nvSpPr>
        <p:spPr>
          <a:xfrm>
            <a:off x="13335000" y="2159000"/>
            <a:ext cx="10287000" cy="10795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48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LMpiP0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addo-slack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Zero Gain vs. Zero Loss: Practical Tales of Enterprise Decision-Mak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46709">
              <a:defRPr sz="9702"/>
            </a:lvl1pPr>
          </a:lstStyle>
          <a:p>
            <a:r>
              <a:t>Zero Gain vs. Zero Loss: Practical Tales of Enterprise Decision-Making</a:t>
            </a:r>
          </a:p>
        </p:txBody>
      </p:sp>
      <p:sp>
        <p:nvSpPr>
          <p:cNvPr id="167" name="Amélie Koran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Amélie Koran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pic>
        <p:nvPicPr>
          <p:cNvPr id="203" name="U-Magic-8-Ball-Decision-Support.jpg" descr="U-Magic-8-Ball-Decision-Support.jpg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/>
          </a:blip>
          <a:srcRect l="2080" r="5707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04" name="DECISION SUPPOR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DECISION SUPPORT</a:t>
            </a:r>
          </a:p>
        </p:txBody>
      </p:sp>
      <p:sp>
        <p:nvSpPr>
          <p:cNvPr id="205" name="Informed Question Asking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Informed Question Asking</a:t>
            </a:r>
          </a:p>
          <a:p>
            <a:pPr lvl="1"/>
            <a:r>
              <a:t>What do the numbers actually mean?</a:t>
            </a:r>
          </a:p>
          <a:p>
            <a:pPr lvl="1"/>
            <a:r>
              <a:t>Do they address the organization’s mission?</a:t>
            </a:r>
          </a:p>
          <a:p>
            <a:pPr lvl="1"/>
            <a:r>
              <a:t>What problem is being solved</a:t>
            </a:r>
          </a:p>
          <a:p>
            <a:r>
              <a:t>Altering Strategy (if one exists)</a:t>
            </a:r>
          </a:p>
          <a:p>
            <a:pPr lvl="1"/>
            <a:r>
              <a:t>How does this affect a bottom line?</a:t>
            </a:r>
          </a:p>
          <a:p>
            <a:pPr lvl="1"/>
            <a:r>
              <a:t>Is there an ROI computation?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08" name="So … DevOpS (or DeVSECOPS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So … DevOpS (or DeVSECOPS)</a:t>
            </a:r>
          </a:p>
        </p:txBody>
      </p:sp>
      <p:sp>
        <p:nvSpPr>
          <p:cNvPr id="209" name="What’s my “Play”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What’s my “Play”?</a:t>
            </a:r>
          </a:p>
          <a:p>
            <a:pPr lvl="1"/>
            <a:r>
              <a:t>Teaming</a:t>
            </a:r>
          </a:p>
          <a:p>
            <a:pPr lvl="1"/>
            <a:r>
              <a:t>Communication &amp; Awareness</a:t>
            </a:r>
          </a:p>
          <a:p>
            <a:pPr lvl="1"/>
            <a:r>
              <a:t>Skills Development</a:t>
            </a:r>
          </a:p>
          <a:p>
            <a:pPr lvl="1"/>
            <a:r>
              <a:t>Application (to Mission of Business)</a:t>
            </a:r>
          </a:p>
          <a:p>
            <a:pPr lvl="1"/>
            <a:r>
              <a:t>Optimization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METAPHOR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r>
              <a:t>METAPHORS</a:t>
            </a:r>
          </a:p>
        </p:txBody>
      </p:sp>
      <p:sp>
        <p:nvSpPr>
          <p:cNvPr id="212" name="Play One :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Play One :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15" name="CONNECT ON A COMMON TOUCHSTO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CONNECT ON A COMMON TOUCHSTONE</a:t>
            </a:r>
          </a:p>
        </p:txBody>
      </p:sp>
      <p:sp>
        <p:nvSpPr>
          <p:cNvPr id="216" name="Why do I have to do ‘X’? (in this case, let’s use “cybersecurity” as a placeholder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3400"/>
              </a:spcBef>
              <a:defRPr sz="4224"/>
            </a:pPr>
            <a:r>
              <a:t>Why do I have to do ‘X’? (in this case, let’s use “cybersecurity” as a placeholder)</a:t>
            </a:r>
          </a:p>
          <a:p>
            <a:pPr marL="1117600" lvl="1" indent="-558800" defTabSz="726440">
              <a:spcBef>
                <a:spcPts val="3400"/>
              </a:spcBef>
              <a:defRPr sz="4224"/>
            </a:pPr>
            <a:r>
              <a:t>Executives can conceptualize locks on a door, guards at entrances, etc.</a:t>
            </a:r>
          </a:p>
          <a:p>
            <a:pPr marL="1117600" lvl="1" indent="-558800" defTabSz="726440">
              <a:spcBef>
                <a:spcPts val="3400"/>
              </a:spcBef>
              <a:defRPr sz="4224"/>
            </a:pPr>
            <a:r>
              <a:t>Executives can’t conceptualize anti-virus, network monitoring, etc.</a:t>
            </a:r>
          </a:p>
          <a:p>
            <a:pPr marL="558800" indent="-558800" defTabSz="726440">
              <a:spcBef>
                <a:spcPts val="3400"/>
              </a:spcBef>
              <a:defRPr sz="4224"/>
            </a:pPr>
            <a:r>
              <a:t>Use a metaphor (or two) to bridge the gap</a:t>
            </a:r>
          </a:p>
          <a:p>
            <a:pPr marL="1117600" lvl="1" indent="-558800" defTabSz="726440">
              <a:spcBef>
                <a:spcPts val="3400"/>
              </a:spcBef>
              <a:defRPr sz="4224"/>
            </a:pPr>
            <a:r>
              <a:t>“Health Insurance” coverage is one that tends to work</a:t>
            </a:r>
          </a:p>
          <a:p>
            <a:pPr marL="1117600" lvl="1" indent="-558800" defTabSz="726440">
              <a:spcBef>
                <a:spcPts val="3400"/>
              </a:spcBef>
              <a:defRPr sz="4224"/>
            </a:pPr>
            <a:r>
              <a:t>Actuarial models, something touched on in “B-School” is the spin</a:t>
            </a:r>
          </a:p>
          <a:p>
            <a:pPr marL="1676400" lvl="2" indent="-558800" defTabSz="726440">
              <a:spcBef>
                <a:spcPts val="3400"/>
              </a:spcBef>
              <a:defRPr sz="4224"/>
            </a:pPr>
            <a:r>
              <a:t>Risks are complex and diversified, but easier to demonstrate physical manifestations rather than logical or digital representations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19" name="Why DOES THIS WORK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Why DOES THIS WORK?</a:t>
            </a:r>
          </a:p>
        </p:txBody>
      </p:sp>
      <p:sp>
        <p:nvSpPr>
          <p:cNvPr id="220" name="You don’t talk tech, you talk in terms of something they are familiar with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84200" indent="-584200" defTabSz="759459">
              <a:spcBef>
                <a:spcPts val="3500"/>
              </a:spcBef>
              <a:defRPr sz="4416"/>
            </a:pPr>
            <a:r>
              <a:t>You don’t talk tech, you talk in terms of something they are familiar with</a:t>
            </a:r>
          </a:p>
          <a:p>
            <a:pPr marL="1168400" lvl="1" indent="-584200" defTabSz="759459">
              <a:spcBef>
                <a:spcPts val="3500"/>
              </a:spcBef>
              <a:defRPr sz="4416"/>
            </a:pPr>
            <a:r>
              <a:t>Risk, as a concept, is borne out of the financial industry</a:t>
            </a:r>
          </a:p>
          <a:p>
            <a:pPr marL="1168400" lvl="1" indent="-584200" defTabSz="759459">
              <a:spcBef>
                <a:spcPts val="3500"/>
              </a:spcBef>
              <a:defRPr sz="4416"/>
            </a:pPr>
            <a:r>
              <a:t>You save money (shooting for a net “zero” loss) as a goal, part of a planning process</a:t>
            </a:r>
          </a:p>
          <a:p>
            <a:pPr marL="1168400" lvl="1" indent="-584200" defTabSz="759459">
              <a:spcBef>
                <a:spcPts val="3500"/>
              </a:spcBef>
              <a:defRPr sz="4416"/>
            </a:pPr>
            <a:r>
              <a:t>Understanding of spending a “little” to hedge against a “greater” loss</a:t>
            </a:r>
          </a:p>
          <a:p>
            <a:pPr marL="1752600" lvl="2" indent="-584200" defTabSz="759459">
              <a:spcBef>
                <a:spcPts val="3500"/>
              </a:spcBef>
              <a:defRPr sz="4416"/>
            </a:pPr>
            <a:r>
              <a:t>Magnitude of expense versus return (i.e. $100 for 80%, $20 for 10%)</a:t>
            </a:r>
          </a:p>
          <a:p>
            <a:pPr marL="1752600" lvl="2" indent="-584200" defTabSz="759459">
              <a:spcBef>
                <a:spcPts val="3500"/>
              </a:spcBef>
              <a:defRPr sz="4416"/>
            </a:pPr>
            <a:r>
              <a:t>Inoculate against a high probability event, but also catch smaller less probable events by a wider coverage of protection 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ARTICP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r>
              <a:t>PARTICPATION</a:t>
            </a:r>
          </a:p>
        </p:txBody>
      </p:sp>
      <p:sp>
        <p:nvSpPr>
          <p:cNvPr id="223" name="Play Two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Play Two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26" name="THE VALUE OF A SEAT AT THE 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THE VALUE OF A SEAT AT THE TABLE</a:t>
            </a:r>
          </a:p>
        </p:txBody>
      </p:sp>
      <p:sp>
        <p:nvSpPr>
          <p:cNvPr id="227" name="Table Top Exercises and Root Cause Analysi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Table Top Exercises and Root Cause Analysis</a:t>
            </a:r>
          </a:p>
          <a:p>
            <a:r>
              <a:t>Design Sprints</a:t>
            </a:r>
          </a:p>
          <a:p>
            <a:r>
              <a:t>Open Brainstorming and Scenario-Based discussions</a:t>
            </a:r>
          </a:p>
          <a:p>
            <a:r>
              <a:t>Strategy and Planning Sessions</a:t>
            </a:r>
          </a:p>
          <a:p>
            <a:r>
              <a:t>Budget Planning and Review</a:t>
            </a:r>
          </a:p>
          <a:p>
            <a:r>
              <a:t>Brown-Bags / Lunch and Learns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30" name="OUTCOM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OUTCOMES</a:t>
            </a:r>
          </a:p>
        </p:txBody>
      </p:sp>
      <p:sp>
        <p:nvSpPr>
          <p:cNvPr id="231" name="Provides a more visceral connection between staff, goals and mission/operatio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Provides a more visceral connection between staff, goals and mission/operations</a:t>
            </a:r>
          </a:p>
          <a:p>
            <a:r>
              <a:t>Communication barriers are lessened, empathy is created, awareness is enabled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ONCEPTUALIZATION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75969">
              <a:defRPr sz="28482"/>
            </a:lvl1pPr>
          </a:lstStyle>
          <a:p>
            <a:r>
              <a:rPr dirty="0"/>
              <a:t>CONCEPTUALIZATION</a:t>
            </a:r>
          </a:p>
        </p:txBody>
      </p:sp>
      <p:sp>
        <p:nvSpPr>
          <p:cNvPr id="234" name="PLAY Three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PLAY Three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37" name="Define EVERYTH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Define EVERYTHING</a:t>
            </a:r>
          </a:p>
        </p:txBody>
      </p:sp>
      <p:sp>
        <p:nvSpPr>
          <p:cNvPr id="238" name="Working from a common lexic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Working from a common lexicon</a:t>
            </a:r>
          </a:p>
          <a:p>
            <a:pPr lvl="1"/>
            <a:r>
              <a:t>Agreement on what things mean</a:t>
            </a:r>
          </a:p>
          <a:p>
            <a:pPr lvl="1"/>
            <a:r>
              <a:t>Framing the discussion, bounding and setting goals</a:t>
            </a:r>
          </a:p>
          <a:p>
            <a:r>
              <a:t>Referential and clarity </a:t>
            </a:r>
          </a:p>
          <a:p>
            <a:pPr lvl="1"/>
            <a:r>
              <a:t>Enables knowledge transfer</a:t>
            </a:r>
          </a:p>
          <a:p>
            <a:pPr lvl="1"/>
            <a:r>
              <a:t>Allows for others to participate due to documentation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70" name="A QUICK ABOUT…(profesSIONA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A QUICK ABOUT…(profesSIONAL)</a:t>
            </a:r>
          </a:p>
        </p:txBody>
      </p:sp>
      <p:sp>
        <p:nvSpPr>
          <p:cNvPr id="171" name="Currently Deputy Chief Information Officer for a US Federal Agency sub-componen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2300" indent="-622300" defTabSz="808990">
              <a:spcBef>
                <a:spcPts val="3800"/>
              </a:spcBef>
              <a:defRPr sz="4704"/>
            </a:pPr>
            <a:r>
              <a:t>Currently Deputy Chief Information Officer for a US Federal Agency sub-component</a:t>
            </a:r>
          </a:p>
          <a:p>
            <a:pPr marL="622300" indent="-622300" defTabSz="808990">
              <a:spcBef>
                <a:spcPts val="3800"/>
              </a:spcBef>
              <a:defRPr sz="4704"/>
            </a:pPr>
            <a:r>
              <a:t>Private, Public and Academic sector experience</a:t>
            </a:r>
          </a:p>
          <a:p>
            <a:pPr marL="622300" indent="-622300" defTabSz="808990">
              <a:spcBef>
                <a:spcPts val="3800"/>
              </a:spcBef>
              <a:defRPr sz="4704"/>
            </a:pPr>
            <a:r>
              <a:t>Several Fortune 125 companies, NGOs, Federal agencies and startups including my own</a:t>
            </a:r>
          </a:p>
          <a:p>
            <a:pPr marL="622300" indent="-622300" defTabSz="808990">
              <a:spcBef>
                <a:spcPts val="3800"/>
              </a:spcBef>
              <a:defRPr sz="4704"/>
            </a:pPr>
            <a:r>
              <a:t>Critical Infrastructure, Entertainment, Technology, Finance, Manufacturing, R&amp;D and Consulting</a:t>
            </a:r>
          </a:p>
          <a:p>
            <a:pPr marL="622300" indent="-622300" defTabSz="808990">
              <a:spcBef>
                <a:spcPts val="3800"/>
              </a:spcBef>
              <a:defRPr sz="4704"/>
            </a:pPr>
            <a:r>
              <a:t>I’ve done the “full stack here” - development, operations &amp; security…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pic>
        <p:nvPicPr>
          <p:cNvPr id="241" name="bigstock-Making-Great-Decisions-116512517.jpg" descr="bigstock-Making-Great-Decisions-116512517.jpg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/>
          </a:blip>
          <a:srcRect l="18284" r="1828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2" name="CLEAR COMMUN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CLEAR COMMUNICATION</a:t>
            </a:r>
          </a:p>
        </p:txBody>
      </p:sp>
      <p:sp>
        <p:nvSpPr>
          <p:cNvPr id="243" name="Reduces stress &amp; anxiety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Reduces stress &amp; anxiety</a:t>
            </a:r>
          </a:p>
          <a:p>
            <a:r>
              <a:t>Engenders trust</a:t>
            </a:r>
          </a:p>
          <a:p>
            <a:r>
              <a:t>Reduces questions (and thus frees up resources)</a:t>
            </a:r>
          </a:p>
          <a:p>
            <a:r>
              <a:t>“Force multiplier” (no knowledge embargoes)</a:t>
            </a:r>
          </a:p>
          <a:p>
            <a:r>
              <a:t>Reuse is possible, rework is reduced</a:t>
            </a:r>
          </a:p>
          <a:p>
            <a:r>
              <a:t>Good jumping off point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8-1950s-story-time-pic copy.jpg" descr="8-1950s-story-time-pic copy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t="6694" b="669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6" name="Line"/>
          <p:cNvSpPr>
            <a:spLocks noGrp="1"/>
          </p:cNvSpPr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7" name="Story TIM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defRPr sz="29088"/>
            </a:lvl1pPr>
          </a:lstStyle>
          <a:p>
            <a:r>
              <a:t>Story TIME</a:t>
            </a:r>
          </a:p>
        </p:txBody>
      </p:sp>
      <p:sp>
        <p:nvSpPr>
          <p:cNvPr id="248" name="And now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And now…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51" name="Why DO YOU WANT A DASHBOAR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Why DO YOU WANT A DASHBOARD?</a:t>
            </a:r>
          </a:p>
        </p:txBody>
      </p:sp>
      <p:sp>
        <p:nvSpPr>
          <p:cNvPr id="252" name="Ask what is the question they want answered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Ask what is the question they want answered.</a:t>
            </a:r>
          </a:p>
          <a:p>
            <a:pPr lvl="1"/>
            <a:r>
              <a:t>Qualitative vs. Quantitative</a:t>
            </a:r>
          </a:p>
          <a:p>
            <a:r>
              <a:t>What decision is it intended to support?</a:t>
            </a:r>
          </a:p>
          <a:p>
            <a:pPr lvl="1"/>
            <a:r>
              <a:t>Does it actually help solve a problem or issue?</a:t>
            </a:r>
          </a:p>
          <a:p>
            <a:r>
              <a:t>Is what is presented, done so in a manner that can be understood and acted upon?</a:t>
            </a:r>
          </a:p>
          <a:p>
            <a:pPr lvl="1"/>
            <a:r>
              <a:t>If presented as a “single number” or “color”, what does it mean?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55" name="What SPArked This Talk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What SPArked This Talk?</a:t>
            </a:r>
          </a:p>
        </p:txBody>
      </p:sp>
      <p:sp>
        <p:nvSpPr>
          <p:cNvPr id="256" name="Brian Krebs article July, 2018 : “Hackers Breached Virginia Bank Twice in Eight Months, Stole $2.4M” (https://bit.ly/2LMpiP0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2300" indent="-622300" defTabSz="808990">
              <a:spcBef>
                <a:spcPts val="3800"/>
              </a:spcBef>
              <a:defRPr sz="4704"/>
            </a:pPr>
            <a:r>
              <a:t>Brian Krebs article July, 2018 : “Hackers Breached Virginia Bank Twice in Eight Months, Stole $2.4M” (</a:t>
            </a:r>
            <a:r>
              <a:rPr u="sng">
                <a:solidFill>
                  <a:schemeClr val="accent1"/>
                </a:solidFill>
                <a:hlinkClick r:id="rId2"/>
              </a:rPr>
              <a:t>https://bit.ly/2LMpiP0</a:t>
            </a:r>
            <a:r>
              <a:t>)</a:t>
            </a:r>
          </a:p>
          <a:p>
            <a:pPr marL="1244600" lvl="1" indent="-622300" defTabSz="808990">
              <a:spcBef>
                <a:spcPts val="3800"/>
              </a:spcBef>
              <a:defRPr sz="4704"/>
            </a:pPr>
            <a:r>
              <a:t>Note the key item “twice” - they had insurance and tried to claim a loss</a:t>
            </a:r>
          </a:p>
          <a:p>
            <a:pPr marL="1244600" lvl="1" indent="-622300" defTabSz="808990">
              <a:spcBef>
                <a:spcPts val="3800"/>
              </a:spcBef>
              <a:defRPr sz="4704"/>
            </a:pPr>
            <a:r>
              <a:t>Echoes of “out of sight, out of mind” for correcting business processes</a:t>
            </a:r>
          </a:p>
          <a:p>
            <a:pPr marL="1866900" lvl="2" indent="-622300" defTabSz="808990">
              <a:spcBef>
                <a:spcPts val="3800"/>
              </a:spcBef>
              <a:defRPr sz="4704"/>
            </a:pPr>
            <a:r>
              <a:t>Leadership would see it as more cost effective to attempt collect and fight rather than fix original flaws</a:t>
            </a:r>
          </a:p>
          <a:p>
            <a:pPr marL="1866900" lvl="2" indent="-622300" defTabSz="808990">
              <a:spcBef>
                <a:spcPts val="3800"/>
              </a:spcBef>
              <a:defRPr sz="4704"/>
            </a:pPr>
            <a:r>
              <a:t>Play the odds of a second occurrence happening and not uncovering possible negligence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59" name="USING EXPERIENTIAL LEARNING FOR BEHAVIOR CHAN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USING EXPERIENTIAL LEARNING FOR BEHAVIOR CHANGE</a:t>
            </a:r>
          </a:p>
        </p:txBody>
      </p:sp>
      <p:sp>
        <p:nvSpPr>
          <p:cNvPr id="260" name="Expectation of a metaphorical “black swan” event (such as a breach) - “near zero probability” mind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193800" lvl="1" indent="-596900" defTabSz="775969">
              <a:spcBef>
                <a:spcPts val="3600"/>
              </a:spcBef>
              <a:defRPr sz="4512"/>
            </a:pPr>
            <a:r>
              <a:t>Expectation of a metaphorical “black swan” event (such as a breach) - “near zero probability” mindset</a:t>
            </a:r>
          </a:p>
          <a:p>
            <a:pPr marL="1790700" lvl="2" indent="-596900" defTabSz="775969">
              <a:spcBef>
                <a:spcPts val="3600"/>
              </a:spcBef>
              <a:defRPr sz="4512"/>
            </a:pPr>
            <a:r>
              <a:t>Not rationalized properly, and suffering from a hindsight bias</a:t>
            </a:r>
          </a:p>
          <a:p>
            <a:pPr marL="2387600" lvl="3" indent="-596900" defTabSz="775969">
              <a:spcBef>
                <a:spcPts val="3600"/>
              </a:spcBef>
              <a:defRPr sz="4512"/>
            </a:pPr>
            <a:r>
              <a:t>It is a multifaceted phenomenon that can affect different stages of designs, processes, contexts, and situations. May cause memory distortion, where the recollection and reconstruction of content can lead to false theoretical outcomes.</a:t>
            </a:r>
          </a:p>
          <a:p>
            <a:pPr marL="1193800" lvl="1" indent="-596900" defTabSz="775969">
              <a:spcBef>
                <a:spcPts val="3600"/>
              </a:spcBef>
              <a:defRPr sz="4512"/>
            </a:pPr>
            <a:r>
              <a:t>The expectation of a “near zero” prevents conceptualization, and reduces participation in planning and thinking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263" name="NEAR-ZERO ISN’T ZERO - RATIONALIZING EVENTS IN DEVSECO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NEAR-ZERO ISN’T ZERO - RATIONALIZING EVENTS IN DEVSECOPS</a:t>
            </a:r>
          </a:p>
        </p:txBody>
      </p:sp>
      <p:sp>
        <p:nvSpPr>
          <p:cNvPr id="264" name="Aim to reduce user errors - utilize a good UX/UI practice in software desig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15950" indent="-615950" defTabSz="800735">
              <a:spcBef>
                <a:spcPts val="3700"/>
              </a:spcBef>
              <a:defRPr sz="4656"/>
            </a:pPr>
            <a:r>
              <a:t>Aim to reduce user errors - utilize a good UX/UI practice in software design</a:t>
            </a:r>
          </a:p>
          <a:p>
            <a:pPr marL="615950" indent="-615950" defTabSz="800735">
              <a:spcBef>
                <a:spcPts val="3700"/>
              </a:spcBef>
              <a:defRPr sz="4656"/>
            </a:pPr>
            <a:r>
              <a:t>Automate testing and evaluation - identify errors before deployment</a:t>
            </a:r>
          </a:p>
          <a:p>
            <a:pPr marL="615950" indent="-615950" defTabSz="800735">
              <a:spcBef>
                <a:spcPts val="3700"/>
              </a:spcBef>
              <a:defRPr sz="4656"/>
            </a:pPr>
            <a:r>
              <a:t>Don’t deploy directly to production - invest in a development and test environment, enhances overall resiliency</a:t>
            </a:r>
          </a:p>
          <a:p>
            <a:pPr marL="615950" indent="-615950" defTabSz="800735">
              <a:spcBef>
                <a:spcPts val="3700"/>
              </a:spcBef>
              <a:defRPr sz="4656"/>
            </a:pPr>
            <a:r>
              <a:t>For major issues/incidents, perform root cause analyses - iteration in Agile literally should embody this </a:t>
            </a:r>
          </a:p>
          <a:p>
            <a:pPr marL="615950" indent="-615950" defTabSz="800735">
              <a:spcBef>
                <a:spcPts val="3700"/>
              </a:spcBef>
              <a:defRPr sz="4656"/>
            </a:pPr>
            <a:r>
              <a:t>Include the proper team members - if you don’t include staff from the DevSecOps triad, you’re not doing DevSecOps (especially for organization in transition)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2018 ADDO Speaker Template - Sponsors.png" descr="2018 ADDO Speaker Template - Sponsors.png"/>
          <p:cNvPicPr>
            <a:picLocks noChangeAspect="1"/>
          </p:cNvPicPr>
          <p:nvPr/>
        </p:nvPicPr>
        <p:blipFill>
          <a:blip r:embed="rId2">
            <a:extLst/>
          </a:blip>
          <a:srcRect l="11042" t="1566" r="11264" b="8778"/>
          <a:stretch>
            <a:fillRect/>
          </a:stretch>
        </p:blipFill>
        <p:spPr>
          <a:xfrm>
            <a:off x="2746374" y="726876"/>
            <a:ext cx="18891070" cy="122622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2018 ADDO Speaker Template - Supporters.png" descr="2018 ADDO Speaker Template - Supporters.png"/>
          <p:cNvPicPr>
            <a:picLocks noChangeAspect="1"/>
          </p:cNvPicPr>
          <p:nvPr/>
        </p:nvPicPr>
        <p:blipFill>
          <a:blip r:embed="rId2">
            <a:extLst/>
          </a:blip>
          <a:srcRect l="14315" t="1163" r="15024" b="1163"/>
          <a:stretch>
            <a:fillRect/>
          </a:stretch>
        </p:blipFill>
        <p:spPr>
          <a:xfrm>
            <a:off x="3637954" y="206771"/>
            <a:ext cx="17108283" cy="13302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Q&amp;A TIME / DISCUSSION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Q&amp;A TIME / DISCUSSION</a:t>
            </a:r>
          </a:p>
        </p:txBody>
      </p:sp>
      <p:pic>
        <p:nvPicPr>
          <p:cNvPr id="271" name="Screen-Shot-2017-12-04-at-10.39.57-796x447.png" descr="Screen-Shot-2017-12-04-at-10.39.57-796x447.png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/>
          </a:blip>
          <a:srcRect l="28941" r="2894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72" name="bit.ly/addo-slack"/>
          <p:cNvSpPr txBox="1">
            <a:spLocks noGrp="1"/>
          </p:cNvSpPr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solidFill>
                  <a:schemeClr val="accent1"/>
                </a:solidFill>
                <a:hlinkClick r:id="rId3"/>
              </a:defRPr>
            </a:lvl1pPr>
          </a:lstStyle>
          <a:p>
            <a:pPr>
              <a:defRPr u="none">
                <a:solidFill>
                  <a:srgbClr val="232323"/>
                </a:solidFill>
              </a:defRPr>
            </a:pPr>
            <a:r>
              <a:rPr u="sng">
                <a:solidFill>
                  <a:schemeClr val="accent1"/>
                </a:solidFill>
                <a:hlinkClick r:id="rId3"/>
              </a:rPr>
              <a:t>bit.ly/addo-slack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74" name="A QUICK ABOUT…(PERSONA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A QUICK ABOUT…(PERSONAL)</a:t>
            </a:r>
          </a:p>
        </p:txBody>
      </p:sp>
      <p:sp>
        <p:nvSpPr>
          <p:cNvPr id="175" name="Motorcyclis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Motorcyclist</a:t>
            </a:r>
          </a:p>
          <a:p>
            <a:r>
              <a:t>Triathlon &amp; Snow Skiing</a:t>
            </a:r>
          </a:p>
          <a:p>
            <a:r>
              <a:t>Drummer (sort of)</a:t>
            </a:r>
          </a:p>
          <a:p>
            <a:r>
              <a:t>Toy &amp; Music Collector</a:t>
            </a:r>
          </a:p>
          <a:p>
            <a:r>
              <a:t>…and loves assembling/building LEGO models</a:t>
            </a:r>
          </a:p>
          <a:p>
            <a:pPr lvl="1"/>
            <a:r>
              <a:t>That’s my Zen!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78" name="Why IS THIS BEING DISCUSSED IN A DEV(SEC)OPS Talk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Why IS THIS BEING DISCUSSED IN A DEV(SEC)OPS Talk?</a:t>
            </a:r>
          </a:p>
        </p:txBody>
      </p:sp>
      <p:sp>
        <p:nvSpPr>
          <p:cNvPr id="179" name="Demonstrate the value of change to the organization to leadership and the organization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Demonstrate the value of change to the organization to leadership and the organization</a:t>
            </a:r>
          </a:p>
          <a:p>
            <a:r>
              <a:t>Manage expectations of the impact of the practice to the organization and leadership</a:t>
            </a:r>
          </a:p>
          <a:p>
            <a:r>
              <a:t>Help operations, development and security staff see how leadership view this practice in relation to mission of the organization (and how you can leverage it to your advantage)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&quot;[The sum] of two positives is positive, of two negatives negative; of a positive and a negative [the sum] is their difference; if they are equal it is zero. The sum of a negative and zero is negative, [that] of a positive and zero positive, [and that] of two zeros zero.”"/>
          <p:cNvSpPr txBox="1">
            <a:spLocks noGrp="1"/>
          </p:cNvSpPr>
          <p:nvPr>
            <p:ph type="body" idx="13"/>
          </p:nvPr>
        </p:nvSpPr>
        <p:spPr>
          <a:xfrm>
            <a:off x="1676400" y="4089400"/>
            <a:ext cx="21056600" cy="5499101"/>
          </a:xfrm>
          <a:prstGeom prst="rect">
            <a:avLst/>
          </a:prstGeom>
        </p:spPr>
        <p:txBody>
          <a:bodyPr/>
          <a:lstStyle>
            <a:lvl1pPr>
              <a:defRPr sz="8500"/>
            </a:lvl1pPr>
          </a:lstStyle>
          <a:p>
            <a:r>
              <a:t>"[The sum] of two positives is positive, of two negatives negative; of a positive and a negative [the sum] is their difference; if they are equal it is zero. The sum of a negative and zero is negative, [that] of a positive and zero positive, [and that] of two zeros zero.”</a:t>
            </a:r>
          </a:p>
        </p:txBody>
      </p:sp>
      <p:sp>
        <p:nvSpPr>
          <p:cNvPr id="182" name="Brahmagupta (from “Brāhmasphuṭasiddhānta”) [7th Century]"/>
          <p:cNvSpPr txBox="1">
            <a:spLocks noGrp="1"/>
          </p:cNvSpPr>
          <p:nvPr>
            <p:ph type="body" idx="14"/>
          </p:nvPr>
        </p:nvSpPr>
        <p:spPr>
          <a:xfrm>
            <a:off x="762000" y="10815929"/>
            <a:ext cx="22860000" cy="1482142"/>
          </a:xfrm>
          <a:prstGeom prst="rect">
            <a:avLst/>
          </a:prstGeom>
        </p:spPr>
        <p:txBody>
          <a:bodyPr/>
          <a:lstStyle/>
          <a:p>
            <a:r>
              <a:t>Brahmagupta (from “Brāhmasphuṭasiddhānta”) [7th Century]</a:t>
            </a:r>
          </a:p>
        </p:txBody>
      </p:sp>
      <p:sp>
        <p:nvSpPr>
          <p:cNvPr id="183" name="Zero Gain vs. Zero Loss: Practical Tales of Enterprise Decision-Making"/>
          <p:cNvSpPr txBox="1">
            <a:spLocks noGrp="1"/>
          </p:cNvSpPr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84" name="…essentially, while zero existed as multiple concepts, this is the first time they were a unified theory…"/>
          <p:cNvSpPr txBox="1"/>
          <p:nvPr/>
        </p:nvSpPr>
        <p:spPr>
          <a:xfrm>
            <a:off x="3302508" y="12676584"/>
            <a:ext cx="1777898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…essentially, while zero existed as multiple concepts, this is the first time they were a unified theory…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87" name="THe CONCEPTS OF ZERO (0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THe CONCEPTS OF ZERO (0)</a:t>
            </a:r>
          </a:p>
        </p:txBody>
      </p:sp>
      <p:sp>
        <p:nvSpPr>
          <p:cNvPr id="188" name="Significance (via the radix point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Significance (via the radix point)</a:t>
            </a:r>
          </a:p>
          <a:p>
            <a:pPr lvl="1"/>
            <a:r>
              <a:t>1.01 vs. 1.0000001</a:t>
            </a:r>
          </a:p>
          <a:p>
            <a:r>
              <a:t>Magnitude (Positional notation)</a:t>
            </a:r>
          </a:p>
          <a:p>
            <a:pPr lvl="1"/>
            <a:r>
              <a:t>10s vs. 100s vs 1,000,000s (and so on)</a:t>
            </a:r>
          </a:p>
          <a:p>
            <a:r>
              <a:t>Absence / Existence</a:t>
            </a:r>
          </a:p>
          <a:p>
            <a:pPr lvl="1"/>
            <a:r>
              <a:t>1 vs. 0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91" name="Your Leadership / c-suite concepts of zer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Your Leadership / c-suite concepts of zero</a:t>
            </a:r>
          </a:p>
        </p:txBody>
      </p:sp>
      <p:sp>
        <p:nvSpPr>
          <p:cNvPr id="192" name="From Game Theory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From Game Theory:</a:t>
            </a:r>
          </a:p>
          <a:p>
            <a:pPr lvl="1"/>
            <a:r>
              <a:t>“Zero-Sum” - a mathematical representation of a situation in which each participant's gain or loss of utility is exactly balanced by the losses or gains of the utility of the other participants.</a:t>
            </a:r>
          </a:p>
          <a:p>
            <a:pPr lvl="1"/>
            <a:r>
              <a:t>If the total gains of the participants are added up and the total losses are subtracted, they will sum to zero. </a:t>
            </a:r>
          </a:p>
          <a:p>
            <a:r>
              <a:t>Most leadership and executives would like this as a simple score or indicator on a dashboard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95" name="Basic Indicators of Failure or Succes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Basic Indicators of Failure or Success</a:t>
            </a:r>
          </a:p>
        </p:txBody>
      </p:sp>
      <p:sp>
        <p:nvSpPr>
          <p:cNvPr id="196" name="Daily Question: “What have I done today to make our organization more/less X…?”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Daily Question: “What have I done today to make our organization more/less X…?”</a:t>
            </a:r>
          </a:p>
          <a:p>
            <a:pPr lvl="1"/>
            <a:r>
              <a:rPr dirty="0"/>
              <a:t>Answers are personal to what you do for the organization</a:t>
            </a:r>
          </a:p>
          <a:p>
            <a:pPr lvl="1"/>
            <a:r>
              <a:rPr dirty="0"/>
              <a:t>Are they measured </a:t>
            </a:r>
            <a:r>
              <a:t>qu</a:t>
            </a:r>
            <a:r>
              <a:rPr lang="en-US"/>
              <a:t>antitatively</a:t>
            </a:r>
            <a:r>
              <a:t> </a:t>
            </a:r>
            <a:r>
              <a:rPr dirty="0"/>
              <a:t>or qualitatively?</a:t>
            </a:r>
          </a:p>
          <a:p>
            <a:pPr lvl="1"/>
            <a:r>
              <a:rPr dirty="0"/>
              <a:t>What resources were expended to achieve this? </a:t>
            </a:r>
          </a:p>
          <a:p>
            <a:pPr lvl="1"/>
            <a:r>
              <a:rPr dirty="0"/>
              <a:t>Can the importance of your work be understood and valued by others in your organization?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Zero Gain vs. Zero Loss: Practical Tales of Enterprise Decision-Making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Zero Gain vs. Zero Loss: Practical Tales of Enterprise Decision-Making</a:t>
            </a:r>
          </a:p>
        </p:txBody>
      </p:sp>
      <p:sp>
        <p:nvSpPr>
          <p:cNvPr id="199" name="GAPS OF EXPECTATIONS - REALISTIC and PRACTIC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85165">
              <a:spcBef>
                <a:spcPts val="3200"/>
              </a:spcBef>
              <a:defRPr sz="7221"/>
            </a:lvl1pPr>
          </a:lstStyle>
          <a:p>
            <a:r>
              <a:t>GAPS OF EXPECTATIONS - REALISTIC and PRACTICAL</a:t>
            </a:r>
          </a:p>
        </p:txBody>
      </p:sp>
      <p:sp>
        <p:nvSpPr>
          <p:cNvPr id="200" name="Budget Justification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Budget Justifications</a:t>
            </a:r>
          </a:p>
          <a:p>
            <a:r>
              <a:t>Headcount / Staff</a:t>
            </a:r>
          </a:p>
          <a:p>
            <a:r>
              <a:t>Changes in Business Processes or Operations</a:t>
            </a:r>
          </a:p>
          <a:p>
            <a:r>
              <a:t>Technology Capability / Maturity</a:t>
            </a:r>
          </a:p>
          <a:p>
            <a:r>
              <a:t>Delivery Time</a:t>
            </a:r>
          </a:p>
          <a:p>
            <a:r>
              <a:t>Complexity of Operations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1547</Words>
  <Application>Microsoft Macintosh PowerPoint</Application>
  <PresentationFormat>Custom</PresentationFormat>
  <Paragraphs>155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Avenir Next</vt:lpstr>
      <vt:lpstr>Avenir Next Medium</vt:lpstr>
      <vt:lpstr>DIN Alternate</vt:lpstr>
      <vt:lpstr>DIN Condensed</vt:lpstr>
      <vt:lpstr>Helvetica</vt:lpstr>
      <vt:lpstr>Helvetica Neue</vt:lpstr>
      <vt:lpstr>New_Template7</vt:lpstr>
      <vt:lpstr>Zero Gain vs. Zero Loss: Practical Tales of Enterprise Decision-Making</vt:lpstr>
      <vt:lpstr>A QUICK ABOUT…(profesSIONAL)</vt:lpstr>
      <vt:lpstr>A QUICK ABOUT…(PERSONAL)</vt:lpstr>
      <vt:lpstr>Why IS THIS BEING DISCUSSED IN A DEV(SEC)OPS Talk?</vt:lpstr>
      <vt:lpstr>PowerPoint Presentation</vt:lpstr>
      <vt:lpstr>THe CONCEPTS OF ZERO (0)</vt:lpstr>
      <vt:lpstr>Your Leadership / c-suite concepts of zero</vt:lpstr>
      <vt:lpstr>Basic Indicators of Failure or Success</vt:lpstr>
      <vt:lpstr>GAPS OF EXPECTATIONS - REALISTIC and PRACTICAL</vt:lpstr>
      <vt:lpstr>DECISION SUPPORT</vt:lpstr>
      <vt:lpstr>So … DevOpS (or DeVSECOPS)</vt:lpstr>
      <vt:lpstr>METAPHORS</vt:lpstr>
      <vt:lpstr>CONNECT ON A COMMON TOUCHSTONE</vt:lpstr>
      <vt:lpstr>Why DOES THIS WORK?</vt:lpstr>
      <vt:lpstr>PARTICPATION</vt:lpstr>
      <vt:lpstr>THE VALUE OF A SEAT AT THE TABLE</vt:lpstr>
      <vt:lpstr>OUTCOMES</vt:lpstr>
      <vt:lpstr>CONCEPTUALIZATION</vt:lpstr>
      <vt:lpstr>Define EVERYTHING</vt:lpstr>
      <vt:lpstr>CLEAR COMMUNICATION</vt:lpstr>
      <vt:lpstr>Story TIME</vt:lpstr>
      <vt:lpstr>Why DO YOU WANT A DASHBOARD?</vt:lpstr>
      <vt:lpstr>What SPArked This Talk?</vt:lpstr>
      <vt:lpstr>USING EXPERIENTIAL LEARNING FOR BEHAVIOR CHANGE</vt:lpstr>
      <vt:lpstr>NEAR-ZERO ISN’T ZERO - RATIONALIZING EVENTS IN DEVSECOPS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 Gain vs. Zero Loss: Practical Tales of Enterprise Decision-Making</dc:title>
  <cp:lastModifiedBy>Amélie Koran</cp:lastModifiedBy>
  <cp:revision>3</cp:revision>
  <dcterms:modified xsi:type="dcterms:W3CDTF">2018-10-17T13:01:39Z</dcterms:modified>
</cp:coreProperties>
</file>